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8" r:id="rId4"/>
    <p:sldId id="257" r:id="rId5"/>
    <p:sldId id="263" r:id="rId6"/>
    <p:sldId id="264" r:id="rId7"/>
    <p:sldId id="265" r:id="rId8"/>
    <p:sldId id="266" r:id="rId9"/>
    <p:sldId id="267" r:id="rId10"/>
    <p:sldId id="275" r:id="rId11"/>
    <p:sldId id="269" r:id="rId12"/>
    <p:sldId id="258" r:id="rId13"/>
    <p:sldId id="259" r:id="rId14"/>
    <p:sldId id="276" r:id="rId15"/>
    <p:sldId id="278" r:id="rId16"/>
    <p:sldId id="261" r:id="rId17"/>
    <p:sldId id="277" r:id="rId18"/>
    <p:sldId id="284" r:id="rId19"/>
    <p:sldId id="280" r:id="rId20"/>
    <p:sldId id="274" r:id="rId21"/>
    <p:sldId id="272" r:id="rId22"/>
    <p:sldId id="279" r:id="rId23"/>
    <p:sldId id="27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BC34AED-9DCD-40FC-B345-33D21E185E75}">
          <p14:sldIdLst>
            <p14:sldId id="256"/>
            <p14:sldId id="262"/>
          </p14:sldIdLst>
        </p14:section>
        <p14:section name="태양 형성 과정 - 배진우" id="{3D303CCF-CDA8-4118-B93A-C51407E43660}">
          <p14:sldIdLst>
            <p14:sldId id="268"/>
            <p14:sldId id="257"/>
            <p14:sldId id="263"/>
            <p14:sldId id="264"/>
            <p14:sldId id="265"/>
            <p14:sldId id="266"/>
            <p14:sldId id="267"/>
          </p14:sldIdLst>
        </p14:section>
        <p14:section name="원자번호와 질량수의 개념 - 박필준" id="{137E0D3D-2A7D-4EFA-836E-2F18F85CE827}">
          <p14:sldIdLst>
            <p14:sldId id="275"/>
          </p14:sldIdLst>
        </p14:section>
        <p14:section name="수소 핵융합 반응의 과정 - 서현민" id="{BFCE6512-E661-4FE3-B5D4-71E2A32B5207}">
          <p14:sldIdLst>
            <p14:sldId id="269"/>
            <p14:sldId id="258"/>
            <p14:sldId id="259"/>
            <p14:sldId id="276"/>
            <p14:sldId id="278"/>
            <p14:sldId id="261"/>
            <p14:sldId id="277"/>
          </p14:sldIdLst>
        </p14:section>
        <p14:section name="생성되는 에너지량 계산 - 명영윤" id="{5DDB0ED0-4FA5-4574-A2D0-246F66DA1EEC}">
          <p14:sldIdLst>
            <p14:sldId id="284"/>
          </p14:sldIdLst>
        </p14:section>
        <p14:section name="태양의 광도와 수명 계산 - 이지명" id="{34E88DB1-DD0E-4924-ACBE-11BDB600B6CA}">
          <p14:sldIdLst>
            <p14:sldId id="280"/>
            <p14:sldId id="274"/>
            <p14:sldId id="272"/>
            <p14:sldId id="27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1:00:14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1320 24575,'3'-3'0,"0"1"0,0-1 0,-1 0 0,1 0 0,-1 0 0,0 0 0,1 0 0,-1-1 0,-1 1 0,1 0 0,2-8 0,5-5 0,30-48 0,-27 42 0,2 0 0,0 2 0,22-26 0,15-23 0,-29 37 0,86-123 0,-82 119 0,1 0 0,39-42 0,-58 70 0,116-110 0,-103 100 0,1 2 0,1 0 0,0 2 0,31-15 0,2 4 0,1 2 0,75-20 0,-32 12 0,-63 18 0,1 2 0,49-8 0,139-30 0,-105 30 0,137-25 0,-80 9 0,-29 7 0,-94 20 0,82-23 0,-98 21 0,0 2 0,56-4 0,-86 11 0,117-14 0,-69 9 0,-39 5 0,0-1 0,0-1 0,27-7 0,-12 0-1365,-18 6-5461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1:00:3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24575,'3'-1'0,"0"0"0,0 0 0,0 0 0,0-1 0,0 1 0,-1-1 0,1 1 0,0-1 0,2-3 0,19-10 0,30-2 0,106-19 0,-136 31 0,-18 3 0,1 1 0,-1 0 0,1 0 0,0 0 0,0 1 0,12 1 0,-17-1 0,-1 1 0,1-1 0,0 1 0,0 0 0,0 0 0,-1-1 0,1 1 0,0 1 0,-1-1 0,1 0 0,-1 0 0,1 1 0,-1-1 0,0 0 0,1 1 0,-1 0 0,0-1 0,0 1 0,0 0 0,0-1 0,-1 1 0,1 0 0,0 0 0,-1 0 0,1 0 0,-1 0 0,1-1 0,-1 5 0,3 19 0,-2 0 0,-1 41 0,-1-44 0,0-1 0,2 1 0,0-1 0,7 31 0,-4 0 0,-5-46 0,1 0 0,0 0 0,0 0 0,1 0 0,-1 0 0,1 0 0,1 0 0,-1 0 0,1-1 0,0 1 0,0 0 0,5 8 0,-7-14-37,1 0 0,-1 1 1,0-1-1,0 0 0,0 0 0,1 1 0,-1-1 0,0 0 0,1 0 0,-1 1 0,0-1 0,1 0 1,-1 0-1,0 0 0,1 1 0,-1-1 0,0 0 0,1 0 0,-1 0 0,0 0 0,1 0 0,-1 0 1,0 0-1,1 0 0,-1 0 0,1 0 0,-1 0 0,0 0 0,1 0 0,-1 0 0,0 0 0,1 0 1,-1-1-1,1 1 0,-1 0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1:00:3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24575,'0'36'0,"-1"-16"0,0 0 0,2 0 0,0 0 0,2 0 0,0 0 0,1-1 0,9 29 0,-5-25 0,-2 0 0,0 0 0,-2 1 0,2 26 0,6 29 0,1 15 0,4 16 0,-6-53 0,4 72 0,-14-116 0,1 20 0,2 0 0,1 0 0,2 0 0,18 56 0,-9-32-1365,-12-46-5461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1:00:3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24575,'-10'1'0,"-1"1"0,0 0 0,1 1 0,0-1 0,0 2 0,0 0 0,0 0 0,-17 10 0,-40 16 0,59-28 0,-59 23 0,62-23 0,0 0 0,0 1 0,1 0 0,-1 0 0,1 0 0,0 0 0,0 1 0,0 0 0,1 0 0,-1 0 0,-3 5 0,7-8 0,-1 0 0,1-1 0,0 1 0,-1 0 0,1 0 0,0 0 0,-1 0 0,1 0 0,0 0 0,0 0 0,0 0 0,0 0 0,0 0 0,0 0 0,0 0 0,0-1 0,0 1 0,0 0 0,0 0 0,1 0 0,-1 0 0,0 0 0,1 0 0,-1 0 0,1 0 0,-1-1 0,1 1 0,-1 0 0,1 0 0,0-1 0,-1 1 0,1 0 0,0-1 0,0 1 0,-1-1 0,1 1 0,0-1 0,0 1 0,0-1 0,0 1 0,-1-1 0,3 1 0,48 14 0,-35-11 0,32 8-81,-33-9-62,0 1 0,0 0 1,-1 1-1,1 0 0,-1 1 1,0 1-1,-1 0 1,17 12-1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1:00:3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24575,'-1'1'0,"0"-1"0,0 1 0,0-1 0,0 1 0,0-1 0,0 1 0,0 0 0,1-1 0,-1 1 0,0 0 0,0 0 0,1 0 0,-1 0 0,1 0 0,-1-1 0,1 1 0,-1 0 0,1 0 0,-1 0 0,1 0 0,0 0 0,0 1 0,-1-1 0,1 0 0,0 0 0,0 0 0,0 1 0,-3 37 0,3-34 0,0-2 0,-2 23 0,1 1 0,2 0 0,0-1 0,2 1 0,1-1 0,1 0 0,9 29 0,1-5 0,-12-39 0,0 1 0,0-1 0,2 0 0,9 20 0,-10-76 0,-5 0 0,0 16 0,1 0 0,1 0 0,1 0 0,7-34 0,2 0 0,-9 47 0,0 0 0,1 1 0,1-1 0,7-19 0,-11 35 0,0 1 0,0-1 0,0 1 0,0-1 0,1 1 0,-1-1 0,0 1 0,0-1 0,0 1 0,1-1 0,-1 0 0,0 1 0,1-1 0,-1 1 0,0-1 0,1 0 0,-1 1 0,0-1 0,1 0 0,-1 1 0,1-1 0,-1 0 0,1 0 0,-1 1 0,1-1 0,-1 0 0,1 0 0,-1 0 0,1 0 0,-1 0 0,1 1 0,-1-1 0,1 0 0,-1 0 0,1 0 0,-1 0 0,1-1 0,-1 1 0,1 0 0,-1 0 0,1 0 0,-1 0 0,1 0 0,-1-1 0,1 1 0,-1 0 0,0 0 0,1-1 0,-1 1 0,1 0 0,-1-1 0,0 1 0,1-1 0,-1 1 0,0 0 0,1-1 0,-1 1 0,0-1 0,0 1 0,1-1 0,-1 1 0,0-1 0,0 1 0,0-1 0,0 1 0,1-1 0,-1 1 0,0-1 0,17 52 0,-13-36 0,7 24 0,-1 0 0,-2 1 0,3 51 0,-2-19 0,-8-57 0,-1-12 0,0 0 0,0 0 0,0 0 0,0 0 0,0 0 0,1 0 0,0 0 0,-1 0 0,1 0 0,3 5 0,-3-11 0,1 1 0,0-1 0,-1 1 0,1-1 0,-1 0 0,0 0 0,0 0 0,0 0 0,0 1 0,-1-1 0,1-6 0,1 2 0,5-19 0,-2 0 0,4-43 0,-1 1 0,-4 42 0,-3 12 0,1-1 0,0 1 0,2 0 0,-1 0 0,2 0 0,0 0 0,8-15 0,-13 28 0,0 1 0,1-1 0,-1 1 0,0 0 0,0-1 0,1 1 0,-1-1 0,0 1 0,1-1 0,-1 1 0,1 0 0,-1-1 0,1 1 0,-1 0 0,1 0 0,-1-1 0,1 1 0,-1 0 0,1 0 0,-1 0 0,1-1 0,-1 1 0,1 0 0,-1 0 0,1 0 0,-1 0 0,1 0 0,-1 0 0,1 0 0,0 0 0,-1 0 0,2 1 0,12 14 0,2 27 0,13 35 0,-21-60 0,-1 1 0,9 33 0,5 50-1365,-17-89-5461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1:02:0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24575,'102'-2'0,"111"5"0,-141 8 0,-50-6 0,1-2 0,29 2 0,-15-4 0,66 13 0,-91-12 0,63 6 0,-48-6 0,44 9 0,98 13 0,-38 3 0,163 44 0,-226-46 0,86 46 0,-69-29 0,97 27 0,-42-23 0,-103-36 0,-1 1 0,-1 2 0,36 18 0,5 4 0,-57-28 0,0 2 0,0 0 0,-1 1 0,0 1 0,18 15 0,153 114 0,-141-107 0,29 24 0,88 56 0,-149-102 0,-1 0 0,0 1 0,14 14 0,23 20 0,-35-31 0,0 2 0,-1 0 0,-1 1 0,0 0 0,19 32 0,6 8 0,-2-9 0,-17-23 0,0 1 0,30 55 0,13 7 0,-25-12 0,10 16 0,48 76 0,-88-155-1365,-2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1:00:24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1202 24575,'0'-1'0,"0"-1"0,0 1 0,-1-1 0,1 1 0,0 0 0,-1-1 0,1 1 0,-1 0 0,1 0 0,-1-1 0,1 1 0,-1 0 0,0 0 0,0 0 0,0 0 0,1-1 0,-1 1 0,0 1 0,0-1 0,0 0 0,-1 0 0,1 0 0,0 0 0,-2 0 0,-1-1 0,0 1 0,0-1 0,0 1 0,0 0 0,-1 0 0,1 0 0,0 1 0,-6-1 0,3 1 0,-1 0 0,1 1 0,-1-1 0,1 2 0,-1-1 0,1 1 0,0 0 0,0 0 0,-10 5 0,-3 6 0,0 1 0,1 0 0,1 1 0,-17 20 0,26-25 0,1 0 0,0 1 0,1 0 0,0 0 0,1 0 0,0 1 0,1 0 0,-7 25 0,6-16 0,0-2 0,1 1 0,1 0 0,1 0 0,-2 39 0,4-25 0,0-25 0,0 0 0,1 0 0,0 0 0,0 0 0,1 0 0,0 0 0,0 0 0,1 0 0,1-1 0,-1 1 0,1 0 0,6 10 0,-6-17 0,0 1 0,0-1 0,0 0 0,0 0 0,1 0 0,-1 0 0,1-1 0,0 1 0,-1-1 0,1 0 0,0 0 0,0 0 0,0-1 0,-1 1 0,1-1 0,0 0 0,0 0 0,8-1 0,-2 0 0,-1 0 0,1-1 0,0 0 0,0 0 0,-1-1 0,13-5 0,-8 0 0,-1 0 0,-1-1 0,1 0 0,-2-1 0,1 0 0,-1-1 0,-1 0 0,0-1 0,10-15 0,-4 3 0,-2 0 0,0-1 0,-2-1 0,10-29 0,-9 13 0,10-62 0,-6 26 0,-7 22 0,-1-1 0,-3 1 0,-3-99 0,16-17 0,-20-520 0,-5 661 0,0 26 0,2 21 0,-2 54 0,7 116 0,2-67 0,-3 509 0,2-592 0,13 68 0,-10-75 0,32 115 0,-28-111 0,-4-18 30,0 0 0,1-1 0,8 16 0,-13-27-87,0-1 0,0 0 0,0 1 0,1-1-1,-1 1 1,1-1 0,0 0 0,-1 0 0,1 0 0,0 0 0,0 0 0,0-1-1,1 1 1,-1 0 0,0-1 0,1 0 0,-1 1 0,1-1 0,-1 0 0,1-1 0,-1 1-1,1 0 1,0-1 0,-1 1 0,5-1 0,3-2-6769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1:00:2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24575,'98'1'0,"105"-3"0,-63-17 0,-119 17 0,0-1 0,39-11 0,-55 11 0,-17 5 0,-21 6 0,20-2-1365,0-2-5461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1:00:2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24575,'177'18'0,"70"-19"-1365,-232 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1:00:2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24575,'0'45'0,"3"0"0,8 46 0,3 85 0,-8-141 0,2 8 0,-2 1 0,-1 49 0,-5-54 0,2 0 0,10 57 0,-9-66 0,0-1 0,-2 40 0,-2-40 0,2 0 0,6 45 0,0-21-1365,-6-38-5461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1:00:2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24575,'3'0'0,"4"0"0,4 0 0,0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1:00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24575,'2'9'0,"0"0"0,0 0 0,1 0 0,0 0 0,0 0 0,1-1 0,0 0 0,8 12 0,13 31 0,-2 13 0,-9-29 0,-2 0 0,-1 1 0,-2 1 0,5 39 0,-7-18 0,-3-23 0,2 48 0,-6-71 0,0 0 0,1-1 0,0 1 0,1-1 0,0 0 0,1 1 0,1-1 0,-1 0 0,2-1 0,9 19 0,-13-27 0,1-1 0,0 1 0,0 0 0,0-1 0,0 1 0,0-1 0,1 1 0,-1-1 0,0 0 0,1 0 0,-1 0 0,0 0 0,1-1 0,-1 1 0,1 0 0,-1-1 0,1 0 0,0 0 0,-1 0 0,4 0 0,58-12 0,-20 3 0,-40 8 0,-1 1 0,1 0 0,-1 0 0,1 0 0,-1 0 0,1 1 0,-1-1 0,1 1 0,-1 0 0,1 0 0,-1 0 0,0 0 0,0 1 0,1-1 0,-1 1 0,4 3 0,-3-1 0,0 1 0,0 0 0,0 0 0,-1 0 0,1 1 0,-1-1 0,0 1 0,2 7 0,14 29 0,-12-30 0,-1 1 0,0 0 0,-1 1 0,0-1 0,-1 1 0,-1 0 0,0 0 0,-1 0 0,1 18 0,-3-27 0,0 0 0,0 0 0,-1 0 0,0 0 0,0 0 0,0 0 0,0 0 0,-1 0 0,0 0 0,0 0 0,0-1 0,0 1 0,-1-1 0,0 0 0,-5 7 0,4-7 0,-1 0 0,0-1 0,0 1 0,0-1 0,0 0 0,0 0 0,-1 0 0,1-1 0,-1 0 0,0 0 0,0 0 0,0-1 0,-7 1 0,2 0 0,-1 0 0,1-1 0,-1-1 0,1 0 0,-1 0 0,-16-3 0,22 1 0,0 1 0,0-1 0,0 0 0,0-1 0,0 0 0,0 0 0,0 0 0,1 0 0,0-1 0,-1 0 0,1 0 0,-8-9 0,-6-2-1365,9 10-5461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1:00:2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24575,'0'-2'0,"1"1"0,-1 0 0,1 0 0,-1 0 0,1 0 0,-1 0 0,1 0 0,0 0 0,0 0 0,-1 0 0,1 0 0,0 0 0,0 0 0,0 0 0,0 1 0,0-1 0,0 0 0,0 1 0,0-1 0,1 1 0,0-1 0,33-13 0,-22 10 0,55-15 0,-54 17 0,1-2 0,-1 0 0,15-6 0,64-19 42,-51 17-1449,-30 9-5419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1:00:2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270 205 24575,'-8'1'0,"-1"-1"0,1 1 0,-1 1 0,1 0 0,0 0 0,0 0 0,0 1 0,0 1 0,0-1 0,0 1 0,1 0 0,0 1 0,0 0 0,0 0 0,0 0 0,1 1 0,0 0 0,0 0 0,1 1 0,0 0 0,-8 13 0,-1 5 0,1 0 0,1 2 0,2-1 0,0 2 0,-9 48 0,5-22 0,10-39 0,1 0 0,1 0 0,1 0 0,0 1 0,1-1 0,0 0 0,1 1 0,1-1 0,0 0 0,9 27 0,-9-39 0,0 0 0,0-1 0,1 1 0,-1-1 0,1 1 0,-1-1 0,1 0 0,0 0 0,0 0 0,0 0 0,0-1 0,1 1 0,-1-1 0,0 0 0,0 0 0,1 0 0,-1 0 0,1-1 0,-1 1 0,1-1 0,-1 0 0,1 0 0,-1 0 0,1 0 0,4-2 0,-1 2 0,-1 0 0,1-1 0,-1 0 0,1 0 0,-1-1 0,0 0 0,0 0 0,1 0 0,-1-1 0,-1 0 0,1 0 0,0-1 0,5-3 0,-3-1 0,-1 1 0,0-2 0,0 1 0,0 0 0,-1-1 0,0-1 0,-1 1 0,0-1 0,0 1 0,-1-1 0,-1-1 0,5-16 0,7-40 0,-10 50 0,0 1 0,-1-1 0,-1-1 0,-1 1 0,0 0 0,-1 0 0,-1-1 0,-1 1 0,-3-23 0,2 34 0,-1 0 0,0 1 0,0-1 0,0 1 0,0-1 0,-6-6 0,5 8 0,1 0 0,0 0 0,0 0 0,1 0 0,-1-1 0,1 0 0,0 1 0,0-1 0,-1-8 0,3 12 0,0 0 0,1 0 0,-1 0 0,1 0 0,-1 0 0,1 1 0,-1-1 0,1 0 0,-1 0 0,1 1 0,0-1 0,0 0 0,-1 1 0,1-1 0,0 1 0,0-1 0,-1 1 0,1-1 0,0 1 0,0-1 0,0 1 0,0 0 0,0 0 0,1-1 0,30-7 0,-26 6 0,26-5 0,59-6 0,-65 10 0,0-1 0,0-1 0,0-2 0,28-10 0,-50 15 0,0 0 0,-1 0 0,1 0 0,-1-1 0,1 0 0,-1 1 0,0-1 0,0 0 0,0 0 0,0-1 0,-1 1 0,1-1 0,-1 1 0,0-1 0,0 0 0,0 0 0,-1 0 0,3-7 0,0-7 0,0 1 0,-1-1 0,0-22 0,-1 13 0,-3 198 0,2-82 0,18 51 0,-19-98 0,13 79 0,-8-91-117,2 6-507,3 70 0,-10-91-6202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9C4DA-5751-5178-AA87-78A3E2A68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661674-6E66-F586-D379-6D932059C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72BA5-C73F-1906-BC0D-791863BB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99BB-9FBE-4190-97C1-389B1D269AE7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B4D6AD-9010-4530-6410-A257F211C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83B3B0-69C7-CB54-3A0D-6DEB5F14E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7996-8C08-463C-B45E-8962B106D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35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7737D-7AAC-4F72-8A20-214E81156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D39CD2-297D-152B-8B0A-AB24BBCD4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9E471-05E4-5B7F-7BD9-4738CA5B6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99BB-9FBE-4190-97C1-389B1D269AE7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EBA33A-5D1D-903A-A52B-A06DD4155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83B00-BFE1-589B-F3D2-CE25DC621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7996-8C08-463C-B45E-8962B106D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66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DE50E8-FF41-8BD1-B4DD-21DB13108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5FC037-8614-81FF-AA35-C5D1C94F4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B0B93-E875-86D7-2785-53F365853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99BB-9FBE-4190-97C1-389B1D269AE7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C8D69B-4D23-8F40-C42D-74DE609A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BA4515-DB89-E946-8B44-439EE9980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7996-8C08-463C-B45E-8962B106D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146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681AE-5456-4495-9145-330832A6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FDD8A-470B-3C93-F090-ADAA422FE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6CB283-AA84-73A2-BBE0-FB659888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99BB-9FBE-4190-97C1-389B1D269AE7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154AA8-B2B8-58A8-A408-9EC04EE6C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A0A78-DC30-EA85-CCFF-BE7C7E0F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7996-8C08-463C-B45E-8962B106D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697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8CB57-1FD3-B929-5489-48D3A47B7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726B95-6598-4A4A-D6D7-C92E93E96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3B8801-8D6A-6DF9-9D14-AFC13F156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99BB-9FBE-4190-97C1-389B1D269AE7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23A1A-1DE5-5EB8-7889-858ACEB30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77DD6-7CF5-49DC-9E9F-354819039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7996-8C08-463C-B45E-8962B106D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792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DCC5F-126C-A73D-0B6A-987C7313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7FDF2E-0089-CC3F-29F5-D7A65C660E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2EC364-59AF-7584-4CDD-B14823FA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02743D-8876-3873-7CD2-4C9EE2C14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99BB-9FBE-4190-97C1-389B1D269AE7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10D48B-3841-317F-221D-C4A157F7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A7B105-1E30-BFCB-5D17-02095E98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7996-8C08-463C-B45E-8962B106D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65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8C65-C82A-1457-4B98-A907F631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2B44FD-DC77-D5C7-78CD-8D9D9B18C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C4CDE3-BE33-60DA-F3D1-57B36D7E8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A393D0-55F5-8E0E-4806-F651477E7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BE5212-C0C8-1F22-3278-25989EF3F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1D48A1-EF69-807B-EECB-C06A25844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99BB-9FBE-4190-97C1-389B1D269AE7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664585-17EF-4B42-59F9-0CA698B2D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432AC7-C339-7300-0D55-FB339641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7996-8C08-463C-B45E-8962B106D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708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00B56-5121-8107-60BF-6DA0285F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34F9E81-A5D2-BBFA-5444-1F7144864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99BB-9FBE-4190-97C1-389B1D269AE7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C01F6B-2F76-1C40-A799-272F588F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334935-F6EF-5804-2C8C-E0A3D164C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7996-8C08-463C-B45E-8962B106D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716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DBDDBD-1068-C671-BAD4-0C1B5F937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99BB-9FBE-4190-97C1-389B1D269AE7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8C2C2C-6A06-A79D-A2E1-6C29442F5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11A77-57C6-7E46-04A1-0DDC48E0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7996-8C08-463C-B45E-8962B106D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015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3B47B-AF5F-0073-38CF-D46A2A062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2D1DC6-03D2-3624-4B8A-B33970497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39C2AF-2C4A-A830-9A6E-41DB8B604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1DDDEA-F2FA-C676-26B4-D0D612F3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99BB-9FBE-4190-97C1-389B1D269AE7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EBAE17-3408-AAD9-E5CC-7423CDA6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20766F-441E-1E1E-271B-E03109B8E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7996-8C08-463C-B45E-8962B106D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829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A4125-5285-D8CA-15D1-E06330ED0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EF8FFA-FB70-86CB-370B-6712148CC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A5F10A-71D4-E9E7-6DA1-165351A2B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EA5AE0-666F-EEE7-7611-20F500C06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99BB-9FBE-4190-97C1-389B1D269AE7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203483-B998-7DD4-389A-3DE2961FE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1F6FB2-055B-0E01-7441-860AC5C8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7996-8C08-463C-B45E-8962B106D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57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64A92E-1DDA-4FC7-E728-77062FB25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D3DAB2-0671-5801-C46F-B9DA128FF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3A96E-ECD1-5ED6-C12F-C6DDD562A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899BB-9FBE-4190-97C1-389B1D269AE7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A5DF6-0277-1602-6278-FA1D24EE6B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77F9A2-42A6-B42E-A261-40AD34DC3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77996-8C08-463C-B45E-8962B106D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9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00.naver.com/100.nhn?docid=109345" TargetMode="External"/><Relationship Id="rId2" Type="http://schemas.openxmlformats.org/officeDocument/2006/relationships/hyperlink" Target="http://100.naver.com/100.nhn?docid=12055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://100.naver.com/100.nhn?docid=120535" TargetMode="External"/><Relationship Id="rId4" Type="http://schemas.openxmlformats.org/officeDocument/2006/relationships/hyperlink" Target="http://100.naver.com/100.nhn?docid=141631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2.png"/><Relationship Id="rId7" Type="http://schemas.openxmlformats.org/officeDocument/2006/relationships/image" Target="../media/image4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2.png"/><Relationship Id="rId7" Type="http://schemas.openxmlformats.org/officeDocument/2006/relationships/image" Target="../media/image5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2.png"/><Relationship Id="rId7" Type="http://schemas.openxmlformats.org/officeDocument/2006/relationships/image" Target="../media/image63.png"/><Relationship Id="rId12" Type="http://schemas.openxmlformats.org/officeDocument/2006/relationships/image" Target="../media/image5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0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56.png"/><Relationship Id="rId9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customXml" Target="../ink/ink6.xml"/><Relationship Id="rId18" Type="http://schemas.openxmlformats.org/officeDocument/2006/relationships/image" Target="../media/image88.png"/><Relationship Id="rId26" Type="http://schemas.openxmlformats.org/officeDocument/2006/relationships/image" Target="../media/image92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8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74.jpeg"/><Relationship Id="rId16" Type="http://schemas.openxmlformats.org/officeDocument/2006/relationships/image" Target="../media/image87.png"/><Relationship Id="rId20" Type="http://schemas.openxmlformats.org/officeDocument/2006/relationships/image" Target="../media/image89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customXml" Target="../ink/ink5.xml"/><Relationship Id="rId24" Type="http://schemas.openxmlformats.org/officeDocument/2006/relationships/image" Target="../media/image9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93.png"/><Relationship Id="rId10" Type="http://schemas.openxmlformats.org/officeDocument/2006/relationships/image" Target="../media/image84.png"/><Relationship Id="rId19" Type="http://schemas.openxmlformats.org/officeDocument/2006/relationships/customXml" Target="../ink/ink9.xml"/><Relationship Id="rId31" Type="http://schemas.openxmlformats.org/officeDocument/2006/relationships/image" Target="../media/image95.png"/><Relationship Id="rId4" Type="http://schemas.openxmlformats.org/officeDocument/2006/relationships/image" Target="../media/image81.png"/><Relationship Id="rId9" Type="http://schemas.openxmlformats.org/officeDocument/2006/relationships/customXml" Target="../ink/ink4.xml"/><Relationship Id="rId14" Type="http://schemas.openxmlformats.org/officeDocument/2006/relationships/image" Target="../media/image86.png"/><Relationship Id="rId22" Type="http://schemas.openxmlformats.org/officeDocument/2006/relationships/image" Target="../media/image90.png"/><Relationship Id="rId27" Type="http://schemas.openxmlformats.org/officeDocument/2006/relationships/customXml" Target="../ink/ink13.xml"/><Relationship Id="rId30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F15D76-5F03-F737-DAB7-16F2FED58B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수소 핵융합 반응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EC9AF8-7969-AB03-CF37-EE00BE1AE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이지명</a:t>
            </a:r>
            <a:r>
              <a:rPr lang="en-US" altLang="ko-KR" dirty="0"/>
              <a:t>, </a:t>
            </a:r>
            <a:r>
              <a:rPr lang="ko-KR" altLang="en-US" dirty="0" err="1"/>
              <a:t>명영윤</a:t>
            </a:r>
            <a:r>
              <a:rPr lang="en-US" altLang="ko-KR" dirty="0"/>
              <a:t>, </a:t>
            </a:r>
            <a:r>
              <a:rPr lang="ko-KR" altLang="en-US" dirty="0" err="1"/>
              <a:t>박필준</a:t>
            </a:r>
            <a:r>
              <a:rPr lang="en-US" altLang="ko-KR" dirty="0"/>
              <a:t>, </a:t>
            </a:r>
            <a:r>
              <a:rPr lang="ko-KR" altLang="en-US" dirty="0"/>
              <a:t>배진우</a:t>
            </a:r>
            <a:r>
              <a:rPr lang="en-US" altLang="ko-KR" dirty="0"/>
              <a:t>, </a:t>
            </a:r>
            <a:r>
              <a:rPr lang="ko-KR" altLang="en-US" dirty="0" err="1"/>
              <a:t>서현민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298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A94CDC7-21A6-41C1-BCBD-3A6922F64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417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원자 번호와 질량수의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7E3DF4-7041-464F-98B0-A77E21D92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32" y="4129913"/>
            <a:ext cx="10515600" cy="1487116"/>
          </a:xfrm>
        </p:spPr>
        <p:txBody>
          <a:bodyPr/>
          <a:lstStyle/>
          <a:p>
            <a:r>
              <a:rPr lang="ko-KR" altLang="en-US" dirty="0">
                <a:hlinkClick r:id="rId2"/>
              </a:rPr>
              <a:t>원자핵</a:t>
            </a:r>
            <a:r>
              <a:rPr lang="ko-KR" altLang="en-US" dirty="0"/>
              <a:t>을 이루고 있는 </a:t>
            </a:r>
            <a:r>
              <a:rPr lang="ko-KR" altLang="en-US" dirty="0" err="1"/>
              <a:t>핵자의</a:t>
            </a:r>
            <a:r>
              <a:rPr lang="ko-KR" altLang="en-US" dirty="0"/>
              <a:t> 수로 </a:t>
            </a:r>
            <a:r>
              <a:rPr lang="ko-KR" altLang="en-US" dirty="0">
                <a:hlinkClick r:id="rId3"/>
              </a:rPr>
              <a:t>양성자</a:t>
            </a:r>
            <a:r>
              <a:rPr lang="ko-KR" altLang="en-US" dirty="0"/>
              <a:t>와 </a:t>
            </a:r>
            <a:r>
              <a:rPr lang="ko-KR" altLang="en-US" dirty="0">
                <a:hlinkClick r:id="rId4"/>
              </a:rPr>
              <a:t>중성자</a:t>
            </a:r>
            <a:r>
              <a:rPr lang="ko-KR" altLang="en-US" dirty="0"/>
              <a:t> 개수의 합이다</a:t>
            </a:r>
            <a:r>
              <a:rPr lang="en-US" altLang="ko-KR" dirty="0"/>
              <a:t>. </a:t>
            </a:r>
            <a:r>
              <a:rPr lang="ko-KR" altLang="en-US" dirty="0"/>
              <a:t>가령 </a:t>
            </a:r>
            <a:r>
              <a:rPr lang="ko-KR" altLang="en-US" dirty="0">
                <a:hlinkClick r:id="rId5"/>
              </a:rPr>
              <a:t>원자번호</a:t>
            </a:r>
            <a:r>
              <a:rPr lang="ko-KR" altLang="en-US" dirty="0"/>
              <a:t> </a:t>
            </a:r>
            <a:r>
              <a:rPr lang="en-US" altLang="ko-KR" dirty="0"/>
              <a:t>Z</a:t>
            </a:r>
            <a:r>
              <a:rPr lang="ko-KR" altLang="en-US" dirty="0"/>
              <a:t>인 원소라면 그 원자핵은 </a:t>
            </a:r>
            <a:r>
              <a:rPr lang="en-US" altLang="ko-KR" dirty="0"/>
              <a:t>Z</a:t>
            </a:r>
            <a:r>
              <a:rPr lang="ko-KR" altLang="en-US" dirty="0"/>
              <a:t>개의 양성자와 </a:t>
            </a:r>
            <a:r>
              <a:rPr lang="en-US" altLang="ko-KR" dirty="0"/>
              <a:t>n</a:t>
            </a:r>
            <a:r>
              <a:rPr lang="ko-KR" altLang="en-US" dirty="0"/>
              <a:t>개의 중성자로 이루어지고</a:t>
            </a:r>
            <a:r>
              <a:rPr lang="en-US" altLang="ko-KR" dirty="0"/>
              <a:t>, </a:t>
            </a:r>
            <a:r>
              <a:rPr lang="ko-KR" altLang="en-US" dirty="0"/>
              <a:t>그 합 </a:t>
            </a:r>
            <a:r>
              <a:rPr lang="en-US" altLang="ko-KR" dirty="0"/>
              <a:t>A</a:t>
            </a:r>
            <a:r>
              <a:rPr lang="ko-KR" altLang="en-US" dirty="0"/>
              <a:t>＝</a:t>
            </a:r>
            <a:r>
              <a:rPr lang="en-US" altLang="ko-KR" dirty="0"/>
              <a:t>Z</a:t>
            </a:r>
            <a:r>
              <a:rPr lang="ko-KR" altLang="en-US" dirty="0"/>
              <a:t>＋</a:t>
            </a:r>
            <a:r>
              <a:rPr lang="en-US" altLang="ko-KR" dirty="0"/>
              <a:t>n</a:t>
            </a:r>
            <a:r>
              <a:rPr lang="ko-KR" altLang="en-US" dirty="0"/>
              <a:t>이 질량수이다</a:t>
            </a:r>
            <a:r>
              <a:rPr lang="en-US" altLang="ko-KR" dirty="0"/>
              <a:t>. 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053678-32C2-4E1C-8291-4E864F963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6534" y="1745551"/>
            <a:ext cx="70485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90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FC3B32-E322-B0A6-3389-D3D462CD7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7434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수소 핵융합 반응의 과정</a:t>
            </a:r>
          </a:p>
        </p:txBody>
      </p:sp>
    </p:spTree>
    <p:extLst>
      <p:ext uri="{BB962C8B-B14F-4D97-AF65-F5344CB8AC3E}">
        <p14:creationId xmlns:p14="http://schemas.microsoft.com/office/powerpoint/2010/main" val="4133896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3440" y="2224116"/>
            <a:ext cx="10055525" cy="3151386"/>
            <a:chOff x="1601214" y="3897875"/>
            <a:chExt cx="15083287" cy="4727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1214" y="3897875"/>
              <a:ext cx="15083287" cy="47270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0316" y="2357258"/>
            <a:ext cx="2881430" cy="2881430"/>
            <a:chOff x="1851528" y="4097588"/>
            <a:chExt cx="4322145" cy="4322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1528" y="4097588"/>
              <a:ext cx="4322145" cy="4322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40488" y="2357258"/>
            <a:ext cx="2881430" cy="2881430"/>
            <a:chOff x="6981785" y="4097588"/>
            <a:chExt cx="4322145" cy="43221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1785" y="4097588"/>
              <a:ext cx="4322145" cy="4322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60658" y="2357258"/>
            <a:ext cx="2881430" cy="2881430"/>
            <a:chOff x="12112041" y="4097588"/>
            <a:chExt cx="4322145" cy="4322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12041" y="4097588"/>
              <a:ext cx="4322145" cy="4322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5468" y="422249"/>
            <a:ext cx="11159540" cy="23809"/>
            <a:chOff x="773202" y="633373"/>
            <a:chExt cx="1673931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5469" y="439709"/>
            <a:ext cx="637971" cy="1113173"/>
            <a:chOff x="773202" y="659563"/>
            <a:chExt cx="956957" cy="16697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70811" y="415148"/>
            <a:ext cx="11293334" cy="16593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22413" y="2662719"/>
            <a:ext cx="1077239" cy="1077239"/>
            <a:chOff x="3204672" y="4555780"/>
            <a:chExt cx="1615859" cy="16158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4672" y="4555780"/>
              <a:ext cx="1615859" cy="16158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01045" y="2721181"/>
            <a:ext cx="960315" cy="960315"/>
            <a:chOff x="8422620" y="4643472"/>
            <a:chExt cx="1440473" cy="14404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22620" y="4643472"/>
              <a:ext cx="1440473" cy="14404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21950" y="2621916"/>
            <a:ext cx="1158846" cy="1158846"/>
            <a:chOff x="13403979" y="4494575"/>
            <a:chExt cx="1738269" cy="17382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03979" y="4494575"/>
              <a:ext cx="1738269" cy="17382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526" y="622161"/>
            <a:ext cx="565426" cy="748271"/>
            <a:chOff x="798789" y="933240"/>
            <a:chExt cx="848139" cy="11224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8789" y="933240"/>
              <a:ext cx="848139" cy="112240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1662" y="3594754"/>
            <a:ext cx="2948322" cy="72769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70930" y="4109972"/>
            <a:ext cx="2242814" cy="86610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72899" y="3594754"/>
            <a:ext cx="2610691" cy="72769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61820" y="4109972"/>
            <a:ext cx="2173703" cy="63772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84969" y="3594754"/>
            <a:ext cx="2812583" cy="72769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482657" y="4007851"/>
            <a:ext cx="2239335" cy="109449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91276" y="5445073"/>
            <a:ext cx="2924416" cy="11172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5468" y="422249"/>
            <a:ext cx="11159540" cy="23809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5469" y="439709"/>
            <a:ext cx="637971" cy="1113173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12934" y="1891587"/>
            <a:ext cx="2341137" cy="1257356"/>
            <a:chOff x="4356338" y="3766955"/>
            <a:chExt cx="3511706" cy="18860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6338" y="3766955"/>
              <a:ext cx="3511706" cy="18860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95141" y="4388374"/>
            <a:ext cx="2576723" cy="1257356"/>
            <a:chOff x="4179649" y="7512135"/>
            <a:chExt cx="3865084" cy="18860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9649" y="7512135"/>
              <a:ext cx="3865084" cy="18860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97270" y="3448631"/>
            <a:ext cx="479585" cy="856815"/>
            <a:chOff x="10632843" y="6102520"/>
            <a:chExt cx="719378" cy="1285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32843" y="6102520"/>
              <a:ext cx="719378" cy="12852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5469" y="633939"/>
            <a:ext cx="637971" cy="724712"/>
            <a:chOff x="773202" y="950909"/>
            <a:chExt cx="956957" cy="10870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202" y="950909"/>
              <a:ext cx="956957" cy="108706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0983" y="359492"/>
            <a:ext cx="10339099" cy="16726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85882" y="2032109"/>
            <a:ext cx="4260414" cy="12878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01063" y="4296793"/>
            <a:ext cx="4251373" cy="16408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5468" y="422249"/>
            <a:ext cx="11159540" cy="23809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5469" y="439709"/>
            <a:ext cx="637971" cy="1113173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0099" y="1831024"/>
            <a:ext cx="4491451" cy="4103320"/>
            <a:chOff x="1251680" y="3461136"/>
            <a:chExt cx="6737177" cy="61549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680" y="3461136"/>
              <a:ext cx="6737177" cy="61549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4762" y="632910"/>
            <a:ext cx="726773" cy="726773"/>
            <a:chOff x="697143" y="949364"/>
            <a:chExt cx="1090159" cy="10901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143" y="949364"/>
              <a:ext cx="1090159" cy="109015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80179" y="422249"/>
            <a:ext cx="6524749" cy="14732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46234" y="1552882"/>
            <a:ext cx="5381827" cy="46974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5468" y="422249"/>
            <a:ext cx="11159540" cy="23809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5469" y="439709"/>
            <a:ext cx="637971" cy="1113173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5468" y="696939"/>
            <a:ext cx="598712" cy="598712"/>
            <a:chOff x="773202" y="1045409"/>
            <a:chExt cx="898068" cy="8980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1045409"/>
              <a:ext cx="898068" cy="8980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373" y="2295045"/>
            <a:ext cx="4114286" cy="2267055"/>
            <a:chOff x="716059" y="3442566"/>
            <a:chExt cx="6171429" cy="34005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059" y="3442566"/>
              <a:ext cx="6171429" cy="340058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9910" y="1009040"/>
            <a:ext cx="9697893" cy="16757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7893" y="4468965"/>
            <a:ext cx="4333685" cy="249734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73727" y="2235422"/>
            <a:ext cx="5028230" cy="24834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5468" y="422249"/>
            <a:ext cx="11159540" cy="23809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5469" y="439709"/>
            <a:ext cx="637971" cy="1113173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5468" y="696939"/>
            <a:ext cx="598712" cy="598712"/>
            <a:chOff x="773202" y="1045409"/>
            <a:chExt cx="898068" cy="8980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1045409"/>
              <a:ext cx="898068" cy="8980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8849" y="316016"/>
            <a:ext cx="9953194" cy="165939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C909344-7B66-B47A-B7F4-F993E816ADC8}"/>
              </a:ext>
            </a:extLst>
          </p:cNvPr>
          <p:cNvGrpSpPr/>
          <p:nvPr/>
        </p:nvGrpSpPr>
        <p:grpSpPr>
          <a:xfrm>
            <a:off x="-186671" y="1698038"/>
            <a:ext cx="6096000" cy="2524087"/>
            <a:chOff x="3047238" y="2081640"/>
            <a:chExt cx="6096000" cy="252408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84C2B8A-D5A0-2444-A0F9-AD24D63E2781}"/>
                    </a:ext>
                  </a:extLst>
                </p:cNvPr>
                <p:cNvSpPr txBox="1"/>
                <p:nvPr/>
              </p:nvSpPr>
              <p:spPr>
                <a:xfrm>
                  <a:off x="3047238" y="2081640"/>
                  <a:ext cx="6096000" cy="4682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sPre>
                        <m:r>
                          <a:rPr lang="ko-KR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sPre>
                        <m:r>
                          <a:rPr lang="ko-KR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sPre>
                        <m:r>
                          <a:rPr lang="ko-KR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sPre>
                        <m:r>
                          <a:rPr lang="ko-KR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84C2B8A-D5A0-2444-A0F9-AD24D63E27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238" y="2081640"/>
                  <a:ext cx="6096000" cy="4682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CB84856-B564-C5FE-C39C-C58F47D4D07E}"/>
                    </a:ext>
                  </a:extLst>
                </p:cNvPr>
                <p:cNvSpPr txBox="1"/>
                <p:nvPr/>
              </p:nvSpPr>
              <p:spPr>
                <a:xfrm>
                  <a:off x="3047238" y="2558811"/>
                  <a:ext cx="6096000" cy="468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sPre>
                        <m:r>
                          <a:rPr lang="ko-KR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sPre>
                        <m:r>
                          <a:rPr lang="ko-KR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𝐻𝑒</m:t>
                            </m:r>
                          </m:e>
                        </m:sPre>
                        <m:r>
                          <a:rPr lang="ko-KR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𝑒𝑛𝑒𝑟𝑔𝑦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CB84856-B564-C5FE-C39C-C58F47D4D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238" y="2558811"/>
                  <a:ext cx="6096000" cy="4685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AACBD4-604E-353F-52D1-08A2C5C4CE1F}"/>
                    </a:ext>
                  </a:extLst>
                </p:cNvPr>
                <p:cNvSpPr txBox="1"/>
                <p:nvPr/>
              </p:nvSpPr>
              <p:spPr>
                <a:xfrm>
                  <a:off x="3047238" y="2996321"/>
                  <a:ext cx="6096000" cy="468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𝐻𝑒</m:t>
                            </m:r>
                          </m:e>
                        </m:sPre>
                        <m:r>
                          <a:rPr lang="ko-KR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𝐻𝑒</m:t>
                            </m:r>
                          </m:e>
                        </m:sPre>
                        <m:r>
                          <a:rPr lang="ko-KR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𝐻𝑒</m:t>
                            </m:r>
                          </m:e>
                        </m:sPre>
                        <m:r>
                          <a:rPr lang="ko-KR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d>
                          <m:dPr>
                            <m:ctrlP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Pre>
                              <m:sPrePr>
                                <m:ctrlPr>
                                  <a:rPr lang="ko-KR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ko-KR" alt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ko-KR" alt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r>
                                  <a:rPr lang="ko-KR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sPre>
                          </m:e>
                        </m:d>
                        <m:r>
                          <a:rPr lang="ko-KR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𝑒𝑛𝑒𝑟𝑔𝑦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3AACBD4-604E-353F-52D1-08A2C5C4CE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238" y="2996321"/>
                  <a:ext cx="6096000" cy="4685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239B86-3AAD-84CC-82C1-E23DCAB81D8F}"/>
                    </a:ext>
                  </a:extLst>
                </p:cNvPr>
                <p:cNvSpPr txBox="1"/>
                <p:nvPr/>
              </p:nvSpPr>
              <p:spPr>
                <a:xfrm>
                  <a:off x="3047238" y="3415533"/>
                  <a:ext cx="6096000" cy="4682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sPre>
                        <m:r>
                          <a:rPr lang="ko-KR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ko-KR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r>
                              <a:rPr lang="ko-KR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sPre>
                        <m:r>
                          <a:rPr lang="ko-KR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→2</m:t>
                        </m:r>
                        <m:r>
                          <a:rPr lang="ko-KR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ko-KR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𝑒𝑛𝑒𝑟𝑔𝑦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8239B86-3AAD-84CC-82C1-E23DCAB81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238" y="3415533"/>
                  <a:ext cx="6096000" cy="46820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7FEBD99-EC13-EF53-8E19-180FA093020A}"/>
                    </a:ext>
                  </a:extLst>
                </p:cNvPr>
                <p:cNvSpPr txBox="1"/>
                <p:nvPr/>
              </p:nvSpPr>
              <p:spPr>
                <a:xfrm>
                  <a:off x="5486399" y="3897841"/>
                  <a:ext cx="3656839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ko-KR" altLang="en-US" sz="2000" dirty="0"/>
                    <a:t>전자 </a:t>
                  </a:r>
                  <a:r>
                    <a:rPr lang="ko-KR" altLang="en-US" sz="2000" dirty="0" err="1"/>
                    <a:t>중성미자</a:t>
                  </a:r>
                  <a:r>
                    <a:rPr lang="ko-KR" altLang="en-US" sz="2000" dirty="0"/>
                    <a:t> </a:t>
                  </a:r>
                  <a:r>
                    <a:rPr lang="en-US" altLang="ko-KR" sz="2000" dirty="0"/>
                    <a:t>(Neutrino)</a:t>
                  </a:r>
                </a:p>
                <a:p>
                  <a:pPr algn="r"/>
                  <a14:m>
                    <m:oMath xmlns:m="http://schemas.openxmlformats.org/officeDocument/2006/math">
                      <m:r>
                        <a:rPr lang="ko-KR" altLang="en-US" sz="2000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US" altLang="ko-KR" sz="2000" dirty="0"/>
                    <a:t>: </a:t>
                  </a:r>
                  <a:r>
                    <a:rPr lang="ko-KR" altLang="en-US" sz="2000" dirty="0"/>
                    <a:t>감마선 </a:t>
                  </a:r>
                  <a:r>
                    <a:rPr lang="en-US" altLang="ko-KR" sz="2000" dirty="0"/>
                    <a:t>(Gramma Ray)</a:t>
                  </a:r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7FEBD99-EC13-EF53-8E19-180FA09302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399" y="3897841"/>
                  <a:ext cx="3656839" cy="707886"/>
                </a:xfrm>
                <a:prstGeom prst="rect">
                  <a:avLst/>
                </a:prstGeom>
                <a:blipFill>
                  <a:blip r:embed="rId10"/>
                  <a:stretch>
                    <a:fillRect t="-4274" r="-1836" b="-136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" name="Object 15">
            <a:extLst>
              <a:ext uri="{FF2B5EF4-FFF2-40B4-BE49-F238E27FC236}">
                <a16:creationId xmlns:a16="http://schemas.microsoft.com/office/drawing/2014/main" id="{CE1FA541-974B-AD2A-03F3-1F9C3E9C054D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74260" y="1533825"/>
            <a:ext cx="5500748" cy="2716826"/>
          </a:xfrm>
          <a:prstGeom prst="rect">
            <a:avLst/>
          </a:prstGeom>
        </p:spPr>
      </p:pic>
      <p:pic>
        <p:nvPicPr>
          <p:cNvPr id="25" name="Object 14">
            <a:extLst>
              <a:ext uri="{FF2B5EF4-FFF2-40B4-BE49-F238E27FC236}">
                <a16:creationId xmlns:a16="http://schemas.microsoft.com/office/drawing/2014/main" id="{FCE7449E-1C08-1FF5-D3F3-85BABE73BF2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t="28296"/>
          <a:stretch/>
        </p:blipFill>
        <p:spPr>
          <a:xfrm>
            <a:off x="6095238" y="4187421"/>
            <a:ext cx="5502142" cy="227350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588" y="1892050"/>
            <a:ext cx="8451299" cy="42635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5468" y="422249"/>
            <a:ext cx="11159540" cy="23809"/>
            <a:chOff x="773202" y="633373"/>
            <a:chExt cx="16739310" cy="3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5469" y="439709"/>
            <a:ext cx="637971" cy="1113173"/>
            <a:chOff x="773202" y="659563"/>
            <a:chExt cx="956957" cy="16697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740622" y="286430"/>
            <a:ext cx="12842045" cy="170810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0F6F6-1F49-5F4F-13BB-6CE7D0D04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수소 핵융합 반응의 질량 결손 에너지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D4E2538-A97D-F3E3-8A4A-F9B5AC751E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075" y="1690688"/>
            <a:ext cx="5181600" cy="4163883"/>
          </a:xfrm>
          <a:prstGeom prst="rect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1438B39-7CA9-9643-0121-7A84BA7BF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10674" y="1690689"/>
            <a:ext cx="6752251" cy="4048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/>
              <a:t>양성자의 질량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r>
              <a:rPr lang="en-US" altLang="ko-KR" sz="1800" dirty="0"/>
              <a:t>1.0073u</a:t>
            </a:r>
          </a:p>
          <a:p>
            <a:pPr marL="0" indent="0">
              <a:buNone/>
            </a:pPr>
            <a:r>
              <a:rPr lang="ko-KR" altLang="en-US" sz="1800" dirty="0"/>
              <a:t>중성자의 질량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r>
              <a:rPr lang="en-US" altLang="ko-KR" sz="1800" dirty="0"/>
              <a:t>1.0087u</a:t>
            </a:r>
            <a:r>
              <a:rPr lang="ko-KR" altLang="en-US" sz="1800" dirty="0"/>
              <a:t>이다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ko-KR" altLang="en-US" sz="1800" dirty="0"/>
              <a:t>양성자 </a:t>
            </a:r>
            <a:r>
              <a:rPr lang="en-US" altLang="ko-KR" sz="1800" dirty="0"/>
              <a:t>2</a:t>
            </a:r>
            <a:r>
              <a:rPr lang="ko-KR" altLang="en-US" sz="1800" dirty="0"/>
              <a:t>개와 중성자 </a:t>
            </a:r>
            <a:r>
              <a:rPr lang="en-US" altLang="ko-KR" sz="1800" dirty="0"/>
              <a:t>2</a:t>
            </a:r>
            <a:r>
              <a:rPr lang="ko-KR" altLang="en-US" sz="1800" dirty="0"/>
              <a:t>개 </a:t>
            </a:r>
            <a:r>
              <a:rPr lang="en-US" altLang="ko-KR" sz="1800" dirty="0"/>
              <a:t>→ 4.0320u</a:t>
            </a:r>
          </a:p>
          <a:p>
            <a:pPr marL="0" indent="0">
              <a:buNone/>
            </a:pPr>
            <a:r>
              <a:rPr lang="ko-KR" altLang="en-US" sz="1800" dirty="0"/>
              <a:t>헬륨 원자핵의 질량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r>
              <a:rPr lang="en-US" altLang="ko-KR" sz="1800" dirty="0"/>
              <a:t>4.0015u</a:t>
            </a:r>
          </a:p>
          <a:p>
            <a:pPr marL="0" indent="0">
              <a:buNone/>
            </a:pPr>
            <a:r>
              <a:rPr lang="ko-KR" altLang="en-US" sz="1800" dirty="0"/>
              <a:t>헬륨 원자핵의 질량은 구성 입자의 총질량보다 </a:t>
            </a:r>
            <a:r>
              <a:rPr lang="en-US" altLang="ko-KR" sz="1800" dirty="0"/>
              <a:t>0.0305u</a:t>
            </a:r>
            <a:r>
              <a:rPr lang="ko-KR" altLang="en-US" sz="1800" dirty="0"/>
              <a:t>만큼 작다</a:t>
            </a:r>
            <a:r>
              <a:rPr lang="en-US" altLang="ko-KR" sz="1800" dirty="0"/>
              <a:t>. 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/>
              <a:t>이는 질량 결손인데</a:t>
            </a:r>
            <a:r>
              <a:rPr lang="en-US" altLang="ko-KR" sz="1800" dirty="0"/>
              <a:t> </a:t>
            </a:r>
            <a:r>
              <a:rPr lang="ko-KR" altLang="en-US" sz="1800" dirty="0"/>
              <a:t>핵융합 과정에서 각각 떨어져 있던 입자들이 원자핵으로 뭉치면 감소한 질량에 해당하는 에너지를 방출한다</a:t>
            </a:r>
            <a:r>
              <a:rPr lang="en-US" altLang="ko-KR" sz="1800" dirty="0"/>
              <a:t>. </a:t>
            </a:r>
            <a:r>
              <a:rPr lang="ko-KR" altLang="en-US" sz="1800" dirty="0"/>
              <a:t>여기서 방출한 에너지의 양이 감소한 질량에 해당한다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47121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FC3B32-E322-B0A6-3389-D3D462CD7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7434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5. </a:t>
            </a:r>
            <a:r>
              <a:rPr lang="ko-KR" altLang="en-US" sz="4400" dirty="0"/>
              <a:t>태양의 광도와 수명 계산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470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1A3C0-2025-766B-6E3A-8E7AC434F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CF569-0252-DD4A-F3FC-640EDC9B8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200" dirty="0"/>
              <a:t>태양 형성 과정</a:t>
            </a:r>
            <a:endParaRPr lang="en-US" altLang="ko-KR" sz="3200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200" dirty="0"/>
              <a:t>원자번호와 질량수의 개념</a:t>
            </a:r>
            <a:endParaRPr lang="en-US" altLang="ko-KR" sz="3200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200" dirty="0"/>
              <a:t>수소 핵융합 반응의 과정</a:t>
            </a:r>
            <a:endParaRPr lang="en-US" altLang="ko-KR" sz="3200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200" dirty="0"/>
              <a:t>생성되는 에너지량 계산</a:t>
            </a:r>
            <a:endParaRPr lang="en-US" altLang="ko-KR" sz="3200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200" dirty="0"/>
              <a:t>태양의 광도와 수명 계산</a:t>
            </a:r>
          </a:p>
        </p:txBody>
      </p:sp>
    </p:spTree>
    <p:extLst>
      <p:ext uri="{BB962C8B-B14F-4D97-AF65-F5344CB8AC3E}">
        <p14:creationId xmlns:p14="http://schemas.microsoft.com/office/powerpoint/2010/main" val="1801589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4F74C0-F725-07C3-6104-492482002D97}"/>
                  </a:ext>
                </a:extLst>
              </p:cNvPr>
              <p:cNvSpPr txBox="1"/>
              <p:nvPr/>
            </p:nvSpPr>
            <p:spPr>
              <a:xfrm>
                <a:off x="6747803" y="1448860"/>
                <a:ext cx="3327015" cy="713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반</m:t>
                    </m:r>
                  </m:oMath>
                </a14:m>
                <a:r>
                  <a:rPr lang="ko-KR" altLang="en-US" sz="2000" dirty="0"/>
                  <a:t>응에 참여한 수소 질량의 </a:t>
                </a:r>
                <a:endParaRPr lang="en-US" altLang="ko-KR" sz="2000" dirty="0"/>
              </a:p>
              <a:p>
                <a:pPr algn="ctr"/>
                <a:r>
                  <a:rPr lang="en-US" altLang="ko-KR" sz="2000" dirty="0">
                    <a:solidFill>
                      <a:srgbClr val="FF0000"/>
                    </a:solidFill>
                  </a:rPr>
                  <a:t>0.7%</a:t>
                </a:r>
                <a:r>
                  <a:rPr lang="ko-KR" altLang="en-US" sz="2000" dirty="0"/>
                  <a:t>가 결손</a:t>
                </a:r>
                <a:endParaRPr lang="en-US" altLang="ko-KR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4F74C0-F725-07C3-6104-492482002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803" y="1448860"/>
                <a:ext cx="3327015" cy="713722"/>
              </a:xfrm>
              <a:prstGeom prst="rect">
                <a:avLst/>
              </a:prstGeom>
              <a:blipFill>
                <a:blip r:embed="rId2"/>
                <a:stretch>
                  <a:fillRect t="-4274" r="-549" b="-145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A4FAD55D-58E9-F70C-7A4B-F5B36958A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11" y="672053"/>
            <a:ext cx="4277994" cy="226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E656BF-B8DA-977F-23C1-C9EDC4AC7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11" y="3097506"/>
            <a:ext cx="2284489" cy="227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331D309-7FF4-EFC1-F576-7339FB32D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317" y="2939390"/>
            <a:ext cx="3039336" cy="228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A09F5B-92A0-46C2-F710-D0AED43DC0C2}"/>
              </a:ext>
            </a:extLst>
          </p:cNvPr>
          <p:cNvSpPr txBox="1"/>
          <p:nvPr/>
        </p:nvSpPr>
        <p:spPr>
          <a:xfrm>
            <a:off x="6747803" y="3865130"/>
            <a:ext cx="3951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태양의 전체 질량 중 수소는 </a:t>
            </a:r>
            <a:r>
              <a:rPr lang="en-US" altLang="ko-KR" sz="2000" dirty="0">
                <a:solidFill>
                  <a:srgbClr val="FF0000"/>
                </a:solidFill>
              </a:rPr>
              <a:t>10%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279BC4-CE78-5B40-CEB1-FAA32EE8E141}"/>
                  </a:ext>
                </a:extLst>
              </p:cNvPr>
              <p:cNvSpPr txBox="1"/>
              <p:nvPr/>
            </p:nvSpPr>
            <p:spPr>
              <a:xfrm>
                <a:off x="2317938" y="5529535"/>
                <a:ext cx="8055429" cy="550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800" i="1" smtClean="0">
                        <a:latin typeface="Cambria Math" panose="02040503050406030204" pitchFamily="18" charset="0"/>
                      </a:rPr>
                      <m:t>∴</m:t>
                    </m:r>
                    <m:r>
                      <m:rPr>
                        <m:sty m:val="p"/>
                      </m:rPr>
                      <a:rPr lang="ko-KR" altLang="en-US" sz="28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ko-KR" altLang="en-US" sz="2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ko-KR" altLang="en-US" sz="2800" i="0">
                        <a:latin typeface="Cambria Math" panose="02040503050406030204" pitchFamily="18" charset="0"/>
                      </a:rPr>
                      <m:t>=0.007×0.1×</m:t>
                    </m:r>
                    <m:sSub>
                      <m:sSubPr>
                        <m:ctrlPr>
                          <a:rPr lang="ko-KR" altLang="en-US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ko-KR" altLang="en-US" sz="2800" i="0">
                            <a:latin typeface="Cambria Math" panose="02040503050406030204" pitchFamily="18" charset="0"/>
                          </a:rPr>
                          <m:t>⊙</m:t>
                        </m:r>
                      </m:sub>
                    </m:sSub>
                  </m:oMath>
                </a14:m>
                <a:r>
                  <a:rPr lang="en-US" altLang="ko-KR" sz="2800" dirty="0"/>
                  <a:t>,</a:t>
                </a:r>
                <a:r>
                  <a:rPr lang="ko-KR" altLang="en-US" sz="28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ko-KR" altLang="en-US" sz="2800" i="0">
                            <a:latin typeface="Cambria Math" panose="02040503050406030204" pitchFamily="18" charset="0"/>
                          </a:rPr>
                          <m:t>⊙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=1.989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</m:oMath>
                </a14:m>
                <a:r>
                  <a:rPr lang="en-US" altLang="ko-KR" sz="2800" dirty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279BC4-CE78-5B40-CEB1-FAA32EE8E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938" y="5529535"/>
                <a:ext cx="8055429" cy="550664"/>
              </a:xfrm>
              <a:prstGeom prst="rect">
                <a:avLst/>
              </a:prstGeom>
              <a:blipFill>
                <a:blip r:embed="rId6"/>
                <a:stretch>
                  <a:fillRect t="-11111" b="-2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9951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360084-1704-4F01-AF13-4FC487A07C7C}"/>
                  </a:ext>
                </a:extLst>
              </p:cNvPr>
              <p:cNvSpPr txBox="1"/>
              <p:nvPr/>
            </p:nvSpPr>
            <p:spPr>
              <a:xfrm>
                <a:off x="3113617" y="1112783"/>
                <a:ext cx="5964774" cy="12516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800" b="1" dirty="0"/>
                  <a:t>슈테판</a:t>
                </a:r>
                <a:r>
                  <a:rPr lang="en-US" altLang="ko-KR" sz="2800" b="1" dirty="0"/>
                  <a:t>-</a:t>
                </a:r>
                <a:r>
                  <a:rPr lang="ko-KR" altLang="en-US" sz="2800" b="1" dirty="0"/>
                  <a:t>볼츠만 공식</a:t>
                </a:r>
                <a:r>
                  <a:rPr lang="en-US" altLang="ko-KR" sz="2800" b="1" dirty="0"/>
                  <a:t>:</a:t>
                </a:r>
                <a:r>
                  <a:rPr lang="ko-KR" alt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320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ko-KR" sz="320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altLang="ko-KR" sz="320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𝜋</m:t>
                    </m:r>
                    <m:sSup>
                      <m:sSupPr>
                        <m:ctrlPr>
                          <a:rPr lang="ko-KR" altLang="ko-KR" sz="3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2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32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32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𝜎</m:t>
                    </m:r>
                    <m:sSup>
                      <m:sSupPr>
                        <m:ctrlPr>
                          <a:rPr lang="ko-KR" altLang="ko-KR" sz="3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2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ko-KR" sz="32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altLang="ko-KR" sz="1100" dirty="0"/>
              </a:p>
              <a:p>
                <a:pPr algn="ctr"/>
                <a:r>
                  <a:rPr lang="ko-KR" altLang="en-US" sz="1400" dirty="0"/>
                  <a:t>광도는 반지름의 제곱과 온도의 </a:t>
                </a:r>
                <a:r>
                  <a:rPr lang="ko-KR" altLang="en-US" sz="1400" dirty="0" err="1"/>
                  <a:t>네제곱에</a:t>
                </a:r>
                <a:r>
                  <a:rPr lang="ko-KR" altLang="en-US" sz="1400" dirty="0"/>
                  <a:t> 비례한다</a:t>
                </a:r>
                <a:endParaRPr lang="en-US" altLang="ko-KR" sz="1400" dirty="0"/>
              </a:p>
              <a:p>
                <a:pPr algn="ctr"/>
                <a:endParaRPr lang="en-US" altLang="ko-KR" sz="11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ko-KR" b="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: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광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도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: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반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지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름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: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표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온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도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ko-KR" b="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: </m:t>
                    </m:r>
                  </m:oMath>
                </a14:m>
                <a:r>
                  <a:rPr lang="ko-KR" altLang="en-US" dirty="0"/>
                  <a:t>슈테판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볼츠만 상수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360084-1704-4F01-AF13-4FC487A07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617" y="1112783"/>
                <a:ext cx="5964774" cy="1251689"/>
              </a:xfrm>
              <a:prstGeom prst="rect">
                <a:avLst/>
              </a:prstGeom>
              <a:blipFill>
                <a:blip r:embed="rId2"/>
                <a:stretch>
                  <a:fillRect l="-1738" t="-1463" b="-68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Our solar system: The sun information and facts">
            <a:extLst>
              <a:ext uri="{FF2B5EF4-FFF2-40B4-BE49-F238E27FC236}">
                <a16:creationId xmlns:a16="http://schemas.microsoft.com/office/drawing/2014/main" id="{0D83444C-7EA6-02AA-094A-A0157AD8B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145" y="2665638"/>
            <a:ext cx="3249387" cy="324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70936E-EBDC-A70B-C8AA-633D8E4E9226}"/>
                  </a:ext>
                </a:extLst>
              </p:cNvPr>
              <p:cNvSpPr txBox="1"/>
              <p:nvPr/>
            </p:nvSpPr>
            <p:spPr>
              <a:xfrm>
                <a:off x="5982787" y="3027045"/>
                <a:ext cx="4798423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altLang="ko-KR" sz="2400" b="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=6.96×</m:t>
                      </m:r>
                      <m:sSup>
                        <m:sSupPr>
                          <m:ctrlPr>
                            <a:rPr lang="en-US" altLang="ko-KR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altLang="ko-KR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</m:oMath>
                  </m:oMathPara>
                </a14:m>
                <a:endParaRPr lang="en-US" altLang="ko-KR" sz="2400" i="1" dirty="0">
                  <a:effectLst/>
                  <a:latin typeface="Cambria Math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ko-KR" sz="2400" b="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=5772</m:t>
                      </m:r>
                      <m:r>
                        <a:rPr lang="en-US" altLang="ko-KR" sz="2400" b="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𝐾</m:t>
                      </m:r>
                    </m:oMath>
                  </m:oMathPara>
                </a14:m>
                <a:endParaRPr lang="en-US" altLang="ko-KR" sz="2400" i="1" dirty="0">
                  <a:latin typeface="Cambria Math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=5.67</m:t>
                      </m:r>
                      <m:r>
                        <a:rPr lang="en-US" altLang="ko-KR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−8</m:t>
                          </m:r>
                        </m:sup>
                      </m:sSup>
                      <m:r>
                        <a:rPr lang="en-US" altLang="ko-KR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ko-KR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ko-KR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altLang="ko-KR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ko-KR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US" altLang="ko-KR" sz="2400" dirty="0"/>
              </a:p>
              <a:p>
                <a:endParaRPr lang="en-US" altLang="ko-K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∴</m:t>
                      </m:r>
                      <m:r>
                        <a:rPr lang="en-US" altLang="ko-KR" sz="240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ko-KR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ko-KR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ko-KR" sz="2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=3.8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28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26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70936E-EBDC-A70B-C8AA-633D8E4E9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787" y="3027045"/>
                <a:ext cx="4798423" cy="1938992"/>
              </a:xfrm>
              <a:prstGeom prst="rect">
                <a:avLst/>
              </a:prstGeom>
              <a:blipFill>
                <a:blip r:embed="rId4"/>
                <a:stretch>
                  <a:fillRect l="-2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717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25FD81-0E27-81AC-03F3-6D690D3B1F84}"/>
                  </a:ext>
                </a:extLst>
              </p:cNvPr>
              <p:cNvSpPr txBox="1"/>
              <p:nvPr/>
            </p:nvSpPr>
            <p:spPr>
              <a:xfrm>
                <a:off x="4746047" y="294177"/>
                <a:ext cx="26999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800" b="1" dirty="0"/>
                  <a:t>태양의 수명</a:t>
                </a:r>
                <a:r>
                  <a:rPr lang="en-US" altLang="ko-KR" sz="2800" b="1" dirty="0"/>
                  <a:t>:</a:t>
                </a:r>
                <a:r>
                  <a:rPr lang="ko-KR" altLang="en-US" sz="2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3200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sz="3200" b="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25FD81-0E27-81AC-03F3-6D690D3B1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047" y="294177"/>
                <a:ext cx="2699905" cy="584775"/>
              </a:xfrm>
              <a:prstGeom prst="rect">
                <a:avLst/>
              </a:prstGeom>
              <a:blipFill>
                <a:blip r:embed="rId2"/>
                <a:stretch>
                  <a:fillRect l="-4299" t="-2083" b="-26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00E77E-22AA-4B01-A634-DFD15576BF78}"/>
                  </a:ext>
                </a:extLst>
              </p:cNvPr>
              <p:cNvSpPr txBox="1"/>
              <p:nvPr/>
            </p:nvSpPr>
            <p:spPr>
              <a:xfrm>
                <a:off x="3047999" y="947448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</a:rPr>
                  <a:t>태양이 생성할 수 있는 총에너지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𝛥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ko-KR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ko-KR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2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</a:rPr>
                  <a:t>태양이 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1</a:t>
                </a:r>
                <a:r>
                  <a:rPr lang="ko-KR" altLang="en-US" sz="2400" dirty="0">
                    <a:solidFill>
                      <a:schemeClr val="tx1"/>
                    </a:solidFill>
                  </a:rPr>
                  <a:t>초에 방출하는 에너지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00E77E-22AA-4B01-A634-DFD15576B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9" y="947448"/>
                <a:ext cx="6096000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F73A94-4115-7410-ED22-16927CF00C9E}"/>
                  </a:ext>
                </a:extLst>
              </p:cNvPr>
              <p:cNvSpPr txBox="1"/>
              <p:nvPr/>
            </p:nvSpPr>
            <p:spPr>
              <a:xfrm>
                <a:off x="3047999" y="2003695"/>
                <a:ext cx="6096000" cy="323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ko-KR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ko-KR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ko-KR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ko-KR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0.007×0.1×1.989×</m:t>
                          </m:r>
                          <m:sSup>
                            <m:sSupPr>
                              <m:ctrlPr>
                                <a:rPr lang="ko-KR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ko-KR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p>
                          </m:sSup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𝑘𝑔</m:t>
                          </m:r>
                          <m:r>
                            <a:rPr lang="ko-KR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ko-KR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2.998×</m:t>
                                  </m:r>
                                  <m:sSup>
                                    <m:sSupPr>
                                      <m:ctrlPr>
                                        <a:rPr lang="ko-KR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sz="2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ko-KR" altLang="en-US" sz="2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  <m:f>
                                    <m:fPr>
                                      <m:type m:val="lin"/>
                                      <m:ctrlPr>
                                        <a:rPr lang="ko-KR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ko-KR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ko-KR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ko-KR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ko-KR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ko-KR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3.828×</m:t>
                          </m:r>
                          <m:sSup>
                            <m:sSupPr>
                              <m:ctrlPr>
                                <a:rPr lang="ko-KR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ko-KR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26</m:t>
                              </m:r>
                            </m:sup>
                          </m:sSup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ko-KR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=3.269×</m:t>
                      </m:r>
                      <m:sSup>
                        <m:sSupPr>
                          <m:ctrlP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ko-KR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=3.269×</m:t>
                      </m:r>
                      <m:sSup>
                        <m:sSup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60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60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𝑑𝑎𝑦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𝑦𝑟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365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𝑑𝑎𝑦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=1.0366×</m:t>
                      </m:r>
                      <m:sSup>
                        <m:sSup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𝑦𝑟</m:t>
                      </m:r>
                    </m:oMath>
                  </m:oMathPara>
                </a14:m>
                <a:endParaRPr lang="en-US" altLang="ko-KR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=1.03</m:t>
                      </m:r>
                      <m:r>
                        <a:rPr lang="ko-KR" altLang="ko-KR" sz="2400">
                          <a:latin typeface="Cambria Math" panose="02040503050406030204" pitchFamily="18" charset="0"/>
                        </a:rPr>
                        <m:t>억년</m:t>
                      </m:r>
                    </m:oMath>
                  </m:oMathPara>
                </a14:m>
                <a:endParaRPr lang="en-US" altLang="ko-KR" sz="2800" dirty="0"/>
              </a:p>
              <a:p>
                <a:endParaRPr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F73A94-4115-7410-ED22-16927CF00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9" y="2003695"/>
                <a:ext cx="6096000" cy="3231462"/>
              </a:xfrm>
              <a:prstGeom prst="rect">
                <a:avLst/>
              </a:prstGeom>
              <a:blipFill>
                <a:blip r:embed="rId4"/>
                <a:stretch>
                  <a:fillRect r="-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FE69C07-56EB-300E-11A4-51E0D8D6EA02}"/>
              </a:ext>
            </a:extLst>
          </p:cNvPr>
          <p:cNvSpPr txBox="1"/>
          <p:nvPr/>
        </p:nvSpPr>
        <p:spPr>
          <a:xfrm>
            <a:off x="3047999" y="518167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</a:rPr>
              <a:t>태양의 나이</a:t>
            </a:r>
            <a:r>
              <a:rPr lang="en-US" altLang="ko-KR" sz="1800" dirty="0">
                <a:solidFill>
                  <a:schemeClr val="tx1"/>
                </a:solidFill>
              </a:rPr>
              <a:t>: 46</a:t>
            </a:r>
            <a:r>
              <a:rPr lang="ko-KR" altLang="en-US" sz="1800" dirty="0">
                <a:solidFill>
                  <a:schemeClr val="tx1"/>
                </a:solidFill>
              </a:rPr>
              <a:t>억년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ko-KR" altLang="en-US" dirty="0"/>
              <a:t>남은 태양의 수명</a:t>
            </a:r>
            <a:r>
              <a:rPr lang="en-US" altLang="ko-KR" dirty="0"/>
              <a:t>: 1.03</a:t>
            </a:r>
            <a:r>
              <a:rPr lang="ko-KR" altLang="en-US" dirty="0"/>
              <a:t>억년 </a:t>
            </a:r>
            <a:r>
              <a:rPr lang="en-US" altLang="ko-KR" dirty="0"/>
              <a:t>- 46</a:t>
            </a:r>
            <a:r>
              <a:rPr lang="ko-KR" altLang="en-US" dirty="0"/>
              <a:t>억년 </a:t>
            </a:r>
            <a:r>
              <a:rPr lang="en-US" altLang="ko-KR" dirty="0"/>
              <a:t>= 54.03</a:t>
            </a:r>
            <a:r>
              <a:rPr lang="ko-KR" altLang="en-US" dirty="0"/>
              <a:t>억년</a:t>
            </a:r>
          </a:p>
        </p:txBody>
      </p:sp>
    </p:spTree>
    <p:extLst>
      <p:ext uri="{BB962C8B-B14F-4D97-AF65-F5344CB8AC3E}">
        <p14:creationId xmlns:p14="http://schemas.microsoft.com/office/powerpoint/2010/main" val="426353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lar Constant">
            <a:extLst>
              <a:ext uri="{FF2B5EF4-FFF2-40B4-BE49-F238E27FC236}">
                <a16:creationId xmlns:a16="http://schemas.microsoft.com/office/drawing/2014/main" id="{07C9A1F5-4356-F5F7-1B83-18E36CD92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2" y="2435407"/>
            <a:ext cx="658177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360084-1704-4F01-AF13-4FC487A07C7C}"/>
              </a:ext>
            </a:extLst>
          </p:cNvPr>
          <p:cNvSpPr txBox="1"/>
          <p:nvPr/>
        </p:nvSpPr>
        <p:spPr>
          <a:xfrm>
            <a:off x="1704412" y="1112783"/>
            <a:ext cx="878317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/>
              <a:t>태양 상수</a:t>
            </a:r>
            <a:r>
              <a:rPr lang="en-US" altLang="ko-KR" sz="2800" b="1" dirty="0"/>
              <a:t>(Solar Constant)</a:t>
            </a:r>
          </a:p>
          <a:p>
            <a:r>
              <a:rPr lang="ko-KR" altLang="en-US" dirty="0"/>
              <a:t>태양 광선과 수직으로 입사하는 단위 면적 당 단위 시간에 받는 태양복사에너지 양</a:t>
            </a:r>
            <a:r>
              <a:rPr lang="en-US" altLang="ko-KR" dirty="0"/>
              <a:t> 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A10CB7B-19D3-BF7A-7836-A1AEA3A3F6DE}"/>
                  </a:ext>
                </a:extLst>
              </p14:cNvPr>
              <p14:cNvContentPartPr/>
              <p14:nvPr/>
            </p14:nvContentPartPr>
            <p14:xfrm>
              <a:off x="1066500" y="3391770"/>
              <a:ext cx="1034280" cy="4755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A10CB7B-19D3-BF7A-7836-A1AEA3A3F6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7860" y="3382770"/>
                <a:ext cx="1051920" cy="49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C25CBBBB-4A9C-0B27-9DA8-5D31448F378B}"/>
              </a:ext>
            </a:extLst>
          </p:cNvPr>
          <p:cNvGrpSpPr/>
          <p:nvPr/>
        </p:nvGrpSpPr>
        <p:grpSpPr>
          <a:xfrm>
            <a:off x="2404620" y="2945370"/>
            <a:ext cx="802800" cy="625680"/>
            <a:chOff x="2404620" y="2945370"/>
            <a:chExt cx="802800" cy="62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D13D0FD-FFA2-EDDC-E72D-76726A7C9E78}"/>
                    </a:ext>
                  </a:extLst>
                </p14:cNvPr>
                <p14:cNvContentPartPr/>
                <p14:nvPr/>
              </p14:nvContentPartPr>
              <p14:xfrm>
                <a:off x="2404620" y="2945370"/>
                <a:ext cx="226800" cy="6256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D13D0FD-FFA2-EDDC-E72D-76726A7C9E7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95980" y="2936730"/>
                  <a:ext cx="24444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B5A8B5B-8352-A1C1-62E8-26658ECD2449}"/>
                    </a:ext>
                  </a:extLst>
                </p14:cNvPr>
                <p14:cNvContentPartPr/>
                <p14:nvPr/>
              </p14:nvContentPartPr>
              <p14:xfrm>
                <a:off x="2660580" y="3216810"/>
                <a:ext cx="197640" cy="162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B5A8B5B-8352-A1C1-62E8-26658ECD244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51580" y="3208170"/>
                  <a:ext cx="215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BEFF9ED-F334-5A7C-E7A9-BB088546EE13}"/>
                    </a:ext>
                  </a:extLst>
                </p14:cNvPr>
                <p14:cNvContentPartPr/>
                <p14:nvPr/>
              </p14:nvContentPartPr>
              <p14:xfrm>
                <a:off x="2704860" y="3301770"/>
                <a:ext cx="158400" cy="68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BEFF9ED-F334-5A7C-E7A9-BB088546EE1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95860" y="3293130"/>
                  <a:ext cx="176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060042B-4C3A-C07E-8366-3FC926AB659B}"/>
                    </a:ext>
                  </a:extLst>
                </p14:cNvPr>
                <p14:cNvContentPartPr/>
                <p14:nvPr/>
              </p14:nvContentPartPr>
              <p14:xfrm>
                <a:off x="2939940" y="3079650"/>
                <a:ext cx="32040" cy="387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060042B-4C3A-C07E-8366-3FC926AB659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30940" y="3070650"/>
                  <a:ext cx="496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24A5D59-6AA0-F99B-3FC9-DB1D823B447F}"/>
                    </a:ext>
                  </a:extLst>
                </p14:cNvPr>
                <p14:cNvContentPartPr/>
                <p14:nvPr/>
              </p14:nvContentPartPr>
              <p14:xfrm>
                <a:off x="3022380" y="3422370"/>
                <a:ext cx="1152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24A5D59-6AA0-F99B-3FC9-DB1D823B447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13380" y="3413370"/>
                  <a:ext cx="29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717FAF0-7716-D146-F208-479DE95E4635}"/>
                    </a:ext>
                  </a:extLst>
                </p14:cNvPr>
                <p14:cNvContentPartPr/>
                <p14:nvPr/>
              </p14:nvContentPartPr>
              <p14:xfrm>
                <a:off x="3022380" y="2996850"/>
                <a:ext cx="185040" cy="4078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717FAF0-7716-D146-F208-479DE95E463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13380" y="2988210"/>
                  <a:ext cx="2026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48C4628-E30D-3643-BFCD-3885ECD74A6A}"/>
                    </a:ext>
                  </a:extLst>
                </p14:cNvPr>
                <p14:cNvContentPartPr/>
                <p14:nvPr/>
              </p14:nvContentPartPr>
              <p14:xfrm>
                <a:off x="3066660" y="3080730"/>
                <a:ext cx="127800" cy="439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48C4628-E30D-3643-BFCD-3885ECD74A6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58020" y="3071730"/>
                  <a:ext cx="14544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B525B30F-3C85-47F4-5C70-459068101322}"/>
                  </a:ext>
                </a:extLst>
              </p14:cNvPr>
              <p14:cNvContentPartPr/>
              <p14:nvPr/>
            </p14:nvContentPartPr>
            <p14:xfrm>
              <a:off x="3293460" y="2961210"/>
              <a:ext cx="256680" cy="2865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B525B30F-3C85-47F4-5C70-45906810132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84820" y="2952210"/>
                <a:ext cx="27432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35DEB582-AF0D-DD47-D88A-7922D0D73832}"/>
                  </a:ext>
                </a:extLst>
              </p14:cNvPr>
              <p14:cNvContentPartPr/>
              <p14:nvPr/>
            </p14:nvContentPartPr>
            <p14:xfrm>
              <a:off x="3428820" y="3311490"/>
              <a:ext cx="156240" cy="1584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35DEB582-AF0D-DD47-D88A-7922D0D7383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19820" y="3302850"/>
                <a:ext cx="17388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C43CF712-2ED4-2911-A310-001DBDDA017C}"/>
                  </a:ext>
                </a:extLst>
              </p14:cNvPr>
              <p14:cNvContentPartPr/>
              <p14:nvPr/>
            </p14:nvContentPartPr>
            <p14:xfrm>
              <a:off x="3758220" y="2958690"/>
              <a:ext cx="67680" cy="40968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C43CF712-2ED4-2911-A310-001DBDDA017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49220" y="2950050"/>
                <a:ext cx="853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62BFCB51-09E0-6238-8C1E-C2FDD356F0D7}"/>
                  </a:ext>
                </a:extLst>
              </p14:cNvPr>
              <p14:cNvContentPartPr/>
              <p14:nvPr/>
            </p14:nvContentPartPr>
            <p14:xfrm>
              <a:off x="3806460" y="3212850"/>
              <a:ext cx="111240" cy="9432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62BFCB51-09E0-6238-8C1E-C2FDD356F0D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797820" y="3203850"/>
                <a:ext cx="1288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C2E43319-FACE-5EA9-8CBC-B0EEED5CD2E8}"/>
                  </a:ext>
                </a:extLst>
              </p14:cNvPr>
              <p14:cNvContentPartPr/>
              <p14:nvPr/>
            </p14:nvContentPartPr>
            <p14:xfrm>
              <a:off x="3941820" y="3174690"/>
              <a:ext cx="156960" cy="15804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C2E43319-FACE-5EA9-8CBC-B0EEED5CD2E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932820" y="3165690"/>
                <a:ext cx="1746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25" name="잉크 1024">
                <a:extLst>
                  <a:ext uri="{FF2B5EF4-FFF2-40B4-BE49-F238E27FC236}">
                    <a16:creationId xmlns:a16="http://schemas.microsoft.com/office/drawing/2014/main" id="{7D57C812-2000-7F08-FFCB-927B20136180}"/>
                  </a:ext>
                </a:extLst>
              </p14:cNvPr>
              <p14:cNvContentPartPr/>
              <p14:nvPr/>
            </p14:nvContentPartPr>
            <p14:xfrm>
              <a:off x="4214811" y="3221486"/>
              <a:ext cx="1286280" cy="682200"/>
            </p14:xfrm>
          </p:contentPart>
        </mc:Choice>
        <mc:Fallback xmlns="">
          <p:pic>
            <p:nvPicPr>
              <p:cNvPr id="1025" name="잉크 1024">
                <a:extLst>
                  <a:ext uri="{FF2B5EF4-FFF2-40B4-BE49-F238E27FC236}">
                    <a16:creationId xmlns:a16="http://schemas.microsoft.com/office/drawing/2014/main" id="{7D57C812-2000-7F08-FFCB-927B2013618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05811" y="3212486"/>
                <a:ext cx="1303920" cy="69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8" name="TextBox 1027">
                <a:extLst>
                  <a:ext uri="{FF2B5EF4-FFF2-40B4-BE49-F238E27FC236}">
                    <a16:creationId xmlns:a16="http://schemas.microsoft.com/office/drawing/2014/main" id="{34244947-DDBB-3454-4843-39A51CC8203E}"/>
                  </a:ext>
                </a:extLst>
              </p:cNvPr>
              <p:cNvSpPr txBox="1"/>
              <p:nvPr/>
            </p:nvSpPr>
            <p:spPr>
              <a:xfrm>
                <a:off x="7520278" y="2365755"/>
                <a:ext cx="3461758" cy="2760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ko-KR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ko-KR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3.828×</m:t>
                          </m:r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ko-KR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26</m:t>
                              </m:r>
                            </m:sup>
                          </m:sSup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ko-KR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1.5×</m:t>
                                  </m:r>
                                  <m:sSup>
                                    <m:sSupPr>
                                      <m:ctrlPr>
                                        <a:rPr lang="ko-KR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ko-KR" altLang="en-US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p>
                                  </m:sSup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ko-KR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=1353.87</m:t>
                      </m:r>
                      <m:f>
                        <m:fPr>
                          <m:type m:val="lin"/>
                          <m:ctrlP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ko-KR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≈1360</m:t>
                      </m:r>
                      <m:r>
                        <a:rPr lang="en-US" altLang="ko-KR" sz="240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altLang="ko-KR" sz="240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/</m:t>
                      </m:r>
                      <m:sSup>
                        <m:sSupPr>
                          <m:ctrlPr>
                            <a:rPr lang="ko-KR" altLang="ko-KR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ko-KR" sz="24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i="1" dirty="0"/>
              </a:p>
            </p:txBody>
          </p:sp>
        </mc:Choice>
        <mc:Fallback xmlns="">
          <p:sp>
            <p:nvSpPr>
              <p:cNvPr id="1028" name="TextBox 1027">
                <a:extLst>
                  <a:ext uri="{FF2B5EF4-FFF2-40B4-BE49-F238E27FC236}">
                    <a16:creationId xmlns:a16="http://schemas.microsoft.com/office/drawing/2014/main" id="{34244947-DDBB-3454-4843-39A51CC82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278" y="2365755"/>
                <a:ext cx="3461758" cy="276049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199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FC3B32-E322-B0A6-3389-D3D462CD7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7434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태양 형성 과정</a:t>
            </a:r>
          </a:p>
        </p:txBody>
      </p:sp>
    </p:spTree>
    <p:extLst>
      <p:ext uri="{BB962C8B-B14F-4D97-AF65-F5344CB8AC3E}">
        <p14:creationId xmlns:p14="http://schemas.microsoft.com/office/powerpoint/2010/main" val="3472294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07628" y="2351816"/>
            <a:ext cx="4114286" cy="3053571"/>
            <a:chOff x="2160942" y="3527723"/>
            <a:chExt cx="6171429" cy="4580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0942" y="3527723"/>
              <a:ext cx="6171429" cy="45803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5161" y="1130805"/>
            <a:ext cx="6201678" cy="12210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3005" y="2856835"/>
            <a:ext cx="2520308" cy="1939495"/>
            <a:chOff x="168675" y="4593939"/>
            <a:chExt cx="3780462" cy="29092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675" y="4593939"/>
              <a:ext cx="3780462" cy="29092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66705" y="3541626"/>
            <a:ext cx="857734" cy="569911"/>
            <a:chOff x="4499557" y="5621128"/>
            <a:chExt cx="1286601" cy="8548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9557" y="5621128"/>
              <a:ext cx="1286601" cy="8548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47831" y="2692040"/>
            <a:ext cx="2650363" cy="2110758"/>
            <a:chOff x="6271247" y="4337045"/>
            <a:chExt cx="3975544" cy="31661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1247" y="4337045"/>
              <a:ext cx="3975544" cy="316613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25291" y="1692873"/>
            <a:ext cx="6540561" cy="9816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52371" y="2445953"/>
            <a:ext cx="4114286" cy="2737870"/>
            <a:chOff x="2057143" y="3930187"/>
            <a:chExt cx="6171429" cy="410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7143" y="3930187"/>
              <a:ext cx="6171429" cy="41068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7220" y="1464274"/>
            <a:ext cx="7304587" cy="9816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72652" y="2904054"/>
            <a:ext cx="2861593" cy="1606895"/>
            <a:chOff x="168675" y="5623177"/>
            <a:chExt cx="4292389" cy="24103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675" y="5623177"/>
              <a:ext cx="4292389" cy="24103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9395" y="3445543"/>
            <a:ext cx="951904" cy="523915"/>
            <a:chOff x="4474039" y="6435412"/>
            <a:chExt cx="1427856" cy="78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4039" y="6435412"/>
              <a:ext cx="1427856" cy="78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6449" y="2904054"/>
            <a:ext cx="2409859" cy="1875497"/>
            <a:chOff x="6174370" y="5623177"/>
            <a:chExt cx="3614788" cy="28132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4370" y="5623177"/>
              <a:ext cx="3614788" cy="28132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91321" y="1509430"/>
            <a:ext cx="5994987" cy="12210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2480" y="1095314"/>
            <a:ext cx="6311697" cy="15840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50916" y="3670278"/>
            <a:ext cx="366105" cy="179890"/>
            <a:chOff x="1175874" y="5505416"/>
            <a:chExt cx="549158" cy="26983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640000">
              <a:off x="1175874" y="5505416"/>
              <a:ext cx="549158" cy="269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05336" y="4628873"/>
            <a:ext cx="366105" cy="179890"/>
            <a:chOff x="2757504" y="6943309"/>
            <a:chExt cx="549158" cy="2698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3260000">
              <a:off x="2757504" y="6943309"/>
              <a:ext cx="549158" cy="269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09180" y="4340590"/>
            <a:ext cx="366105" cy="179890"/>
            <a:chOff x="963269" y="6510884"/>
            <a:chExt cx="549158" cy="2698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840000">
              <a:off x="963269" y="6510884"/>
              <a:ext cx="549158" cy="2698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91314" y="3583856"/>
            <a:ext cx="366105" cy="179890"/>
            <a:chOff x="2436471" y="5375783"/>
            <a:chExt cx="549158" cy="2698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540000">
              <a:off x="2436471" y="5375783"/>
              <a:ext cx="549158" cy="2698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66822" y="4787478"/>
            <a:ext cx="366105" cy="179890"/>
            <a:chOff x="1799733" y="7181216"/>
            <a:chExt cx="549158" cy="2698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4680000">
              <a:off x="1799733" y="7181216"/>
              <a:ext cx="549158" cy="2698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19008" y="4157013"/>
            <a:ext cx="366105" cy="179890"/>
            <a:chOff x="2928011" y="6235519"/>
            <a:chExt cx="549158" cy="2698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928011" y="6235519"/>
              <a:ext cx="549158" cy="2698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98635" y="3825790"/>
            <a:ext cx="939388" cy="473186"/>
            <a:chOff x="4397452" y="5738685"/>
            <a:chExt cx="1409082" cy="7097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7452" y="5738685"/>
              <a:ext cx="1409082" cy="7097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88390" y="2760064"/>
            <a:ext cx="394322" cy="312952"/>
            <a:chOff x="3032084" y="4140096"/>
            <a:chExt cx="591483" cy="4694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2084" y="4140096"/>
              <a:ext cx="591483" cy="4694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32298" y="3335569"/>
            <a:ext cx="516163" cy="141757"/>
            <a:chOff x="6847946" y="5003353"/>
            <a:chExt cx="774245" cy="2126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120000">
              <a:off x="6847946" y="5003353"/>
              <a:ext cx="774245" cy="2126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52109" y="5004297"/>
            <a:ext cx="516163" cy="141757"/>
            <a:chOff x="7927663" y="7506445"/>
            <a:chExt cx="774245" cy="2126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60000">
              <a:off x="7927663" y="7506445"/>
              <a:ext cx="774245" cy="2126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88539" y="4157219"/>
            <a:ext cx="516163" cy="141757"/>
            <a:chOff x="8582307" y="6235828"/>
            <a:chExt cx="774245" cy="2126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2307" y="6235828"/>
              <a:ext cx="774245" cy="2126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34970" y="5098046"/>
            <a:ext cx="516163" cy="141757"/>
            <a:chOff x="6701954" y="7647069"/>
            <a:chExt cx="774245" cy="21263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780000">
              <a:off x="6701954" y="7647069"/>
              <a:ext cx="774245" cy="2126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71279" y="4228098"/>
            <a:ext cx="516163" cy="141757"/>
            <a:chOff x="5856418" y="6342146"/>
            <a:chExt cx="774245" cy="2126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620000">
              <a:off x="5856418" y="6342146"/>
              <a:ext cx="774245" cy="2126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008982" y="3537702"/>
            <a:ext cx="516163" cy="141757"/>
            <a:chOff x="8012972" y="5306552"/>
            <a:chExt cx="774245" cy="2126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60000">
              <a:off x="8012972" y="5306552"/>
              <a:ext cx="774245" cy="21263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691855" y="3783382"/>
            <a:ext cx="927152" cy="927152"/>
            <a:chOff x="1537283" y="5675073"/>
            <a:chExt cx="1390728" cy="139072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537283" y="5675073"/>
              <a:ext cx="1390728" cy="1390728"/>
              <a:chOff x="1537283" y="5675073"/>
              <a:chExt cx="1390728" cy="1390728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37283" y="5675073"/>
                <a:ext cx="1390728" cy="1390728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2964" y="6156334"/>
              <a:ext cx="972051" cy="49742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236436" y="3282121"/>
            <a:ext cx="378633" cy="378633"/>
            <a:chOff x="854154" y="4923181"/>
            <a:chExt cx="567950" cy="56795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54154" y="4923181"/>
              <a:ext cx="567950" cy="567950"/>
              <a:chOff x="854154" y="4923181"/>
              <a:chExt cx="567950" cy="56795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54154" y="4923181"/>
                <a:ext cx="567950" cy="567950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2431" y="5005751"/>
              <a:ext cx="547737" cy="51647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754275" y="5044934"/>
            <a:ext cx="378633" cy="378633"/>
            <a:chOff x="1630912" y="7567400"/>
            <a:chExt cx="567950" cy="567950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630912" y="7567400"/>
              <a:ext cx="567950" cy="567950"/>
              <a:chOff x="1630912" y="7567400"/>
              <a:chExt cx="567950" cy="56795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30912" y="7567400"/>
                <a:ext cx="567950" cy="567950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9190" y="7649970"/>
              <a:ext cx="547737" cy="51647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785111" y="4807256"/>
            <a:ext cx="378633" cy="378633"/>
            <a:chOff x="3177166" y="7210884"/>
            <a:chExt cx="567950" cy="56795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177166" y="7210884"/>
              <a:ext cx="567950" cy="567950"/>
              <a:chOff x="3177166" y="7210884"/>
              <a:chExt cx="567950" cy="56795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177166" y="7210884"/>
                <a:ext cx="567950" cy="567950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65444" y="7293453"/>
              <a:ext cx="547737" cy="51647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030633" y="4013408"/>
            <a:ext cx="378633" cy="378633"/>
            <a:chOff x="3545449" y="6020111"/>
            <a:chExt cx="567950" cy="56795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3545449" y="6020111"/>
              <a:ext cx="567950" cy="567950"/>
              <a:chOff x="3545449" y="6020111"/>
              <a:chExt cx="567950" cy="567950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545449" y="6020111"/>
                <a:ext cx="567950" cy="567950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33727" y="6102681"/>
              <a:ext cx="547737" cy="51647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433818" y="3096932"/>
            <a:ext cx="378633" cy="378633"/>
            <a:chOff x="2650227" y="4645397"/>
            <a:chExt cx="567950" cy="567950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2650227" y="4645397"/>
              <a:ext cx="567950" cy="567950"/>
              <a:chOff x="2650227" y="4645397"/>
              <a:chExt cx="567950" cy="567950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650227" y="4645397"/>
                <a:ext cx="567950" cy="567950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38505" y="4727967"/>
              <a:ext cx="547737" cy="51647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924738" y="4344436"/>
            <a:ext cx="378633" cy="378633"/>
            <a:chOff x="386607" y="6516653"/>
            <a:chExt cx="567950" cy="567950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386607" y="6516653"/>
              <a:ext cx="567950" cy="567950"/>
              <a:chOff x="386607" y="6516653"/>
              <a:chExt cx="567950" cy="567950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6607" y="6516653"/>
                <a:ext cx="567950" cy="567950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4885" y="6599223"/>
              <a:ext cx="547737" cy="516470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88506" y="2553011"/>
            <a:ext cx="981209" cy="554365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7055099" y="3568363"/>
            <a:ext cx="1333439" cy="1333439"/>
            <a:chOff x="6582148" y="5352543"/>
            <a:chExt cx="2000159" cy="2000159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6582148" y="5352543"/>
              <a:ext cx="2000159" cy="2000159"/>
              <a:chOff x="6582148" y="5352543"/>
              <a:chExt cx="2000159" cy="2000159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582148" y="5352543"/>
                <a:ext cx="2000159" cy="2000159"/>
              </a:xfrm>
              <a:prstGeom prst="rect">
                <a:avLst/>
              </a:prstGeom>
            </p:spPr>
          </p:pic>
        </p:grpSp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6543" y="6032108"/>
              <a:ext cx="1380674" cy="735189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16285" y="2977681"/>
            <a:ext cx="515501" cy="5287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4159" y="2436813"/>
            <a:ext cx="2583681" cy="2467270"/>
            <a:chOff x="3205096" y="4732489"/>
            <a:chExt cx="3875522" cy="3700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096" y="4732489"/>
              <a:ext cx="3875522" cy="3700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65119" y="1585765"/>
            <a:ext cx="5861760" cy="9816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396</Words>
  <Application>Microsoft Office PowerPoint</Application>
  <PresentationFormat>와이드스크린</PresentationFormat>
  <Paragraphs>53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Cambria Math</vt:lpstr>
      <vt:lpstr>Office 테마</vt:lpstr>
      <vt:lpstr>수소 핵융합 반응</vt:lpstr>
      <vt:lpstr>목차</vt:lpstr>
      <vt:lpstr>1. 태양 형성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원자 번호와 질량수의 개념</vt:lpstr>
      <vt:lpstr>3. 수소 핵융합 반응의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수소 핵융합 반응의 질량 결손 에너지</vt:lpstr>
      <vt:lpstr>5. 태양의 광도와 수명 계산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수소 핵융합 반응</dc:title>
  <dc:creator>냠냠 구루</dc:creator>
  <cp:lastModifiedBy>냠냠 구루</cp:lastModifiedBy>
  <cp:revision>12</cp:revision>
  <dcterms:created xsi:type="dcterms:W3CDTF">2023-11-16T08:33:41Z</dcterms:created>
  <dcterms:modified xsi:type="dcterms:W3CDTF">2023-11-16T21:36:30Z</dcterms:modified>
</cp:coreProperties>
</file>